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3" r:id="rId6"/>
    <p:sldId id="284" r:id="rId7"/>
    <p:sldId id="285" r:id="rId8"/>
    <p:sldId id="293" r:id="rId9"/>
    <p:sldId id="292" r:id="rId10"/>
    <p:sldId id="291" r:id="rId11"/>
    <p:sldId id="286" r:id="rId12"/>
    <p:sldId id="288" r:id="rId13"/>
    <p:sldId id="287" r:id="rId14"/>
    <p:sldId id="289" r:id="rId15"/>
    <p:sldId id="295" r:id="rId16"/>
    <p:sldId id="296" r:id="rId17"/>
    <p:sldId id="29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6102" autoAdjust="0"/>
    <p:restoredTop sz="94619" autoAdjust="0"/>
  </p:normalViewPr>
  <p:slideViewPr>
    <p:cSldViewPr snapToGrid="0">
      <p:cViewPr varScale="1">
        <p:scale>
          <a:sx n="74" d="100"/>
          <a:sy n="74" d="100"/>
        </p:scale>
        <p:origin x="72" y="3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7T20:58:22.90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6/9/2022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4.png"/><Relationship Id="rId3" Type="http://schemas.openxmlformats.org/officeDocument/2006/relationships/image" Target="../media/image8.png"/><Relationship Id="rId17" Type="http://schemas.openxmlformats.org/officeDocument/2006/relationships/image" Target="../media/image14.svg"/><Relationship Id="rId2" Type="http://schemas.openxmlformats.org/officeDocument/2006/relationships/image" Target="../media/image7.png"/><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10.png"/><Relationship Id="rId15" Type="http://schemas.openxmlformats.org/officeDocument/2006/relationships/image" Target="../media/image12.svg"/><Relationship Id="rId4" Type="http://schemas.openxmlformats.org/officeDocument/2006/relationships/image" Target="../media/image9.png"/><Relationship Id="rId1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04979" y="2004850"/>
            <a:ext cx="3485073" cy="2420504"/>
          </a:xfrm>
        </p:spPr>
        <p:txBody>
          <a:bodyPr>
            <a:normAutofit fontScale="90000"/>
          </a:bodyPr>
          <a:lstStyle/>
          <a:p>
            <a:pPr algn="l"/>
            <a:r>
              <a:rPr lang="en-US" sz="4000" dirty="0">
                <a:solidFill>
                  <a:schemeClr val="tx1"/>
                </a:solidFill>
              </a:rPr>
              <a:t>COLLECTION LIBRARY</a:t>
            </a:r>
            <a:br>
              <a:rPr lang="en-US" sz="4000" dirty="0">
                <a:solidFill>
                  <a:schemeClr val="tx1"/>
                </a:solidFill>
              </a:rPr>
            </a:br>
            <a:r>
              <a:rPr lang="en-US" sz="4000" dirty="0">
                <a:solidFill>
                  <a:schemeClr val="tx1"/>
                </a:solidFill>
              </a:rPr>
              <a:t> </a:t>
            </a:r>
            <a:r>
              <a:rPr lang="en-US" sz="2000" dirty="0">
                <a:solidFill>
                  <a:schemeClr val="tx1"/>
                </a:solidFill>
              </a:rPr>
              <a:t>AND</a:t>
            </a:r>
            <a:r>
              <a:rPr lang="en-US" sz="4000" dirty="0">
                <a:solidFill>
                  <a:schemeClr val="tx1"/>
                </a:solidFill>
              </a:rPr>
              <a:t> </a:t>
            </a:r>
            <a:br>
              <a:rPr lang="en-US" sz="4000" dirty="0">
                <a:solidFill>
                  <a:schemeClr val="tx1"/>
                </a:solidFill>
              </a:rPr>
            </a:br>
            <a:r>
              <a:rPr lang="en-US" sz="4000" dirty="0">
                <a:solidFill>
                  <a:schemeClr val="tx1"/>
                </a:solidFill>
              </a:rPr>
              <a:t>CONTEXT MANAGER</a:t>
            </a: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404980" y="4585433"/>
            <a:ext cx="3485072" cy="1026544"/>
          </a:xfrm>
        </p:spPr>
        <p:txBody>
          <a:bodyPr>
            <a:normAutofit/>
          </a:bodyPr>
          <a:lstStyle/>
          <a:p>
            <a:pPr algn="l"/>
            <a:r>
              <a:rPr lang="en-US" dirty="0">
                <a:solidFill>
                  <a:srgbClr val="5792BA"/>
                </a:solidFill>
              </a:rPr>
              <a:t>In Python</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B4EFC53-C9F3-BCD0-0ABB-70FAB34395D2}"/>
              </a:ext>
            </a:extLst>
          </p:cNvPr>
          <p:cNvSpPr txBox="1">
            <a:spLocks/>
          </p:cNvSpPr>
          <p:nvPr/>
        </p:nvSpPr>
        <p:spPr>
          <a:xfrm>
            <a:off x="-1247514" y="490588"/>
            <a:ext cx="7009646" cy="733748"/>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dirty="0"/>
              <a:t>NamedTuple</a:t>
            </a:r>
          </a:p>
        </p:txBody>
      </p:sp>
      <p:sp>
        <p:nvSpPr>
          <p:cNvPr id="7" name="Content Placeholder 2">
            <a:extLst>
              <a:ext uri="{FF2B5EF4-FFF2-40B4-BE49-F238E27FC236}">
                <a16:creationId xmlns:a16="http://schemas.microsoft.com/office/drawing/2014/main" id="{A4F89CD8-417B-7506-D2D0-876E63D1591E}"/>
              </a:ext>
            </a:extLst>
          </p:cNvPr>
          <p:cNvSpPr txBox="1">
            <a:spLocks/>
          </p:cNvSpPr>
          <p:nvPr/>
        </p:nvSpPr>
        <p:spPr>
          <a:xfrm>
            <a:off x="913795" y="1208879"/>
            <a:ext cx="8794981" cy="856364"/>
          </a:xfrm>
          <a:prstGeom prst="rect">
            <a:avLst/>
          </a:prstGeom>
          <a:effectLst>
            <a:outerShdw blurRad="25400" dir="17880000">
              <a:srgbClr val="000000">
                <a:alpha val="46000"/>
              </a:srgbClr>
            </a:outerShdw>
          </a:effectLst>
        </p:spPr>
        <p:txBody>
          <a:bodyPr vert="horz" lIns="91440" tIns="45720" rIns="91440" bIns="45720" rtlCol="0" anchor="t">
            <a:normAutofit fontScale="925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1600" dirty="0"/>
              <a:t>Namedtuples are easy to create, lightweight object types. They assign meaning to each position in a tuple and allow for more readable, self-documenting code. They can be used wherever regular tuples are used, and they add the ability to access fields by name instead of position index.</a:t>
            </a:r>
            <a:endParaRPr lang="en-IN" sz="1600" dirty="0"/>
          </a:p>
        </p:txBody>
      </p:sp>
      <p:pic>
        <p:nvPicPr>
          <p:cNvPr id="13" name="Picture 12">
            <a:extLst>
              <a:ext uri="{FF2B5EF4-FFF2-40B4-BE49-F238E27FC236}">
                <a16:creationId xmlns:a16="http://schemas.microsoft.com/office/drawing/2014/main" id="{D0F1654E-5255-FE9B-911B-54B9FF614EFB}"/>
              </a:ext>
            </a:extLst>
          </p:cNvPr>
          <p:cNvPicPr>
            <a:picLocks noChangeAspect="1"/>
          </p:cNvPicPr>
          <p:nvPr/>
        </p:nvPicPr>
        <p:blipFill>
          <a:blip r:embed="rId2"/>
          <a:stretch>
            <a:fillRect/>
          </a:stretch>
        </p:blipFill>
        <p:spPr>
          <a:xfrm>
            <a:off x="1343276" y="2065243"/>
            <a:ext cx="7419975" cy="3981450"/>
          </a:xfrm>
          <a:prstGeom prst="rect">
            <a:avLst/>
          </a:prstGeom>
        </p:spPr>
      </p:pic>
    </p:spTree>
    <p:extLst>
      <p:ext uri="{BB962C8B-B14F-4D97-AF65-F5344CB8AC3E}">
        <p14:creationId xmlns:p14="http://schemas.microsoft.com/office/powerpoint/2010/main" val="94304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F4CED2-0E41-5F16-22EB-5657EB793D48}"/>
              </a:ext>
            </a:extLst>
          </p:cNvPr>
          <p:cNvSpPr>
            <a:spLocks noGrp="1"/>
          </p:cNvSpPr>
          <p:nvPr>
            <p:ph type="title"/>
          </p:nvPr>
        </p:nvSpPr>
        <p:spPr>
          <a:xfrm>
            <a:off x="-1453703" y="768962"/>
            <a:ext cx="7009646" cy="733748"/>
          </a:xfrm>
        </p:spPr>
        <p:txBody>
          <a:bodyPr>
            <a:normAutofit/>
          </a:bodyPr>
          <a:lstStyle/>
          <a:p>
            <a:r>
              <a:rPr lang="en-IN" sz="2800" dirty="0"/>
              <a:t>OrderedDict</a:t>
            </a:r>
          </a:p>
        </p:txBody>
      </p:sp>
      <p:sp>
        <p:nvSpPr>
          <p:cNvPr id="5" name="Content Placeholder 2">
            <a:extLst>
              <a:ext uri="{FF2B5EF4-FFF2-40B4-BE49-F238E27FC236}">
                <a16:creationId xmlns:a16="http://schemas.microsoft.com/office/drawing/2014/main" id="{D04EAB08-63D1-B4FF-17D4-7D7C91FB5B69}"/>
              </a:ext>
            </a:extLst>
          </p:cNvPr>
          <p:cNvSpPr>
            <a:spLocks noGrp="1"/>
          </p:cNvSpPr>
          <p:nvPr>
            <p:ph idx="1"/>
          </p:nvPr>
        </p:nvSpPr>
        <p:spPr>
          <a:xfrm>
            <a:off x="913795" y="1502710"/>
            <a:ext cx="8266064" cy="1204631"/>
          </a:xfrm>
        </p:spPr>
        <p:txBody>
          <a:bodyPr>
            <a:normAutofit/>
          </a:bodyPr>
          <a:lstStyle/>
          <a:p>
            <a:r>
              <a:rPr lang="en-US" sz="1600" dirty="0"/>
              <a:t>OrderedDicts are just like regular dictionaries but they remember the order that items were inserted. When iterating over an ordered dictionary, the items are returned in the order their keys were first added. If a new entry overwrites an existing entry, the original insertion position is left unchanged. </a:t>
            </a:r>
            <a:endParaRPr lang="en-IN" sz="1600" dirty="0"/>
          </a:p>
        </p:txBody>
      </p:sp>
      <p:pic>
        <p:nvPicPr>
          <p:cNvPr id="3" name="Picture 2">
            <a:extLst>
              <a:ext uri="{FF2B5EF4-FFF2-40B4-BE49-F238E27FC236}">
                <a16:creationId xmlns:a16="http://schemas.microsoft.com/office/drawing/2014/main" id="{53F4CCA3-BAB5-1D9F-E3DF-BEA6A7E971F0}"/>
              </a:ext>
            </a:extLst>
          </p:cNvPr>
          <p:cNvPicPr>
            <a:picLocks noChangeAspect="1"/>
          </p:cNvPicPr>
          <p:nvPr/>
        </p:nvPicPr>
        <p:blipFill>
          <a:blip r:embed="rId2"/>
          <a:stretch>
            <a:fillRect/>
          </a:stretch>
        </p:blipFill>
        <p:spPr>
          <a:xfrm>
            <a:off x="1158688" y="2801471"/>
            <a:ext cx="4752055" cy="3153571"/>
          </a:xfrm>
          <a:prstGeom prst="rect">
            <a:avLst/>
          </a:prstGeom>
        </p:spPr>
      </p:pic>
      <p:pic>
        <p:nvPicPr>
          <p:cNvPr id="7" name="Picture 6">
            <a:extLst>
              <a:ext uri="{FF2B5EF4-FFF2-40B4-BE49-F238E27FC236}">
                <a16:creationId xmlns:a16="http://schemas.microsoft.com/office/drawing/2014/main" id="{544662B4-02EF-EE65-C0FC-A588D178C6E0}"/>
              </a:ext>
            </a:extLst>
          </p:cNvPr>
          <p:cNvPicPr>
            <a:picLocks noChangeAspect="1"/>
          </p:cNvPicPr>
          <p:nvPr/>
        </p:nvPicPr>
        <p:blipFill>
          <a:blip r:embed="rId3"/>
          <a:stretch>
            <a:fillRect/>
          </a:stretch>
        </p:blipFill>
        <p:spPr>
          <a:xfrm>
            <a:off x="5910743" y="3293132"/>
            <a:ext cx="4937312" cy="1085124"/>
          </a:xfrm>
          <a:prstGeom prst="rect">
            <a:avLst/>
          </a:prstGeom>
        </p:spPr>
      </p:pic>
    </p:spTree>
    <p:extLst>
      <p:ext uri="{BB962C8B-B14F-4D97-AF65-F5344CB8AC3E}">
        <p14:creationId xmlns:p14="http://schemas.microsoft.com/office/powerpoint/2010/main" val="325569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F4CED2-0E41-5F16-22EB-5657EB793D48}"/>
              </a:ext>
            </a:extLst>
          </p:cNvPr>
          <p:cNvSpPr>
            <a:spLocks noGrp="1"/>
          </p:cNvSpPr>
          <p:nvPr>
            <p:ph type="title"/>
          </p:nvPr>
        </p:nvSpPr>
        <p:spPr>
          <a:xfrm>
            <a:off x="-1453703" y="768962"/>
            <a:ext cx="7009646" cy="733748"/>
          </a:xfrm>
        </p:spPr>
        <p:txBody>
          <a:bodyPr>
            <a:normAutofit/>
          </a:bodyPr>
          <a:lstStyle/>
          <a:p>
            <a:r>
              <a:rPr lang="en-IN" sz="2800" dirty="0"/>
              <a:t>DefaultDict</a:t>
            </a:r>
          </a:p>
        </p:txBody>
      </p:sp>
      <p:sp>
        <p:nvSpPr>
          <p:cNvPr id="5" name="Content Placeholder 2">
            <a:extLst>
              <a:ext uri="{FF2B5EF4-FFF2-40B4-BE49-F238E27FC236}">
                <a16:creationId xmlns:a16="http://schemas.microsoft.com/office/drawing/2014/main" id="{D04EAB08-63D1-B4FF-17D4-7D7C91FB5B69}"/>
              </a:ext>
            </a:extLst>
          </p:cNvPr>
          <p:cNvSpPr>
            <a:spLocks noGrp="1"/>
          </p:cNvSpPr>
          <p:nvPr>
            <p:ph idx="1"/>
          </p:nvPr>
        </p:nvSpPr>
        <p:spPr>
          <a:xfrm>
            <a:off x="913795" y="1502710"/>
            <a:ext cx="8266064" cy="1272574"/>
          </a:xfrm>
        </p:spPr>
        <p:txBody>
          <a:bodyPr>
            <a:normAutofit/>
          </a:bodyPr>
          <a:lstStyle/>
          <a:p>
            <a:r>
              <a:rPr lang="en-US" sz="1600" dirty="0"/>
              <a:t>The defaultdict is a container that's similar to the usual </a:t>
            </a:r>
            <a:r>
              <a:rPr lang="en-US" sz="1600" dirty="0" err="1"/>
              <a:t>dict</a:t>
            </a:r>
            <a:r>
              <a:rPr lang="en-US" sz="1600" dirty="0"/>
              <a:t> container, but the only difference is that a defaultdict will have a default value if that key has not been set yet. If you didn't use a defaultdict you'd have to check to see if that key exists, and if it doesn't, set it to what you want</a:t>
            </a:r>
            <a:endParaRPr lang="en-IN" sz="1600" dirty="0"/>
          </a:p>
        </p:txBody>
      </p:sp>
      <p:pic>
        <p:nvPicPr>
          <p:cNvPr id="7" name="Picture 6">
            <a:extLst>
              <a:ext uri="{FF2B5EF4-FFF2-40B4-BE49-F238E27FC236}">
                <a16:creationId xmlns:a16="http://schemas.microsoft.com/office/drawing/2014/main" id="{37A1125F-4406-70BE-F45A-A56906A91435}"/>
              </a:ext>
            </a:extLst>
          </p:cNvPr>
          <p:cNvPicPr>
            <a:picLocks noChangeAspect="1"/>
          </p:cNvPicPr>
          <p:nvPr/>
        </p:nvPicPr>
        <p:blipFill>
          <a:blip r:embed="rId2"/>
          <a:stretch>
            <a:fillRect/>
          </a:stretch>
        </p:blipFill>
        <p:spPr>
          <a:xfrm>
            <a:off x="1436852" y="2775284"/>
            <a:ext cx="7219950" cy="3619500"/>
          </a:xfrm>
          <a:prstGeom prst="rect">
            <a:avLst/>
          </a:prstGeom>
        </p:spPr>
      </p:pic>
      <p:pic>
        <p:nvPicPr>
          <p:cNvPr id="9" name="Picture 8">
            <a:extLst>
              <a:ext uri="{FF2B5EF4-FFF2-40B4-BE49-F238E27FC236}">
                <a16:creationId xmlns:a16="http://schemas.microsoft.com/office/drawing/2014/main" id="{591667C9-DCE8-3DFC-B115-8902DAA92D59}"/>
              </a:ext>
            </a:extLst>
          </p:cNvPr>
          <p:cNvPicPr>
            <a:picLocks noChangeAspect="1"/>
          </p:cNvPicPr>
          <p:nvPr/>
        </p:nvPicPr>
        <p:blipFill>
          <a:blip r:embed="rId3"/>
          <a:stretch>
            <a:fillRect/>
          </a:stretch>
        </p:blipFill>
        <p:spPr>
          <a:xfrm>
            <a:off x="4602830" y="3632534"/>
            <a:ext cx="6772275" cy="952500"/>
          </a:xfrm>
          <a:prstGeom prst="rect">
            <a:avLst/>
          </a:prstGeom>
        </p:spPr>
      </p:pic>
    </p:spTree>
    <p:extLst>
      <p:ext uri="{BB962C8B-B14F-4D97-AF65-F5344CB8AC3E}">
        <p14:creationId xmlns:p14="http://schemas.microsoft.com/office/powerpoint/2010/main" val="181152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F4CED2-0E41-5F16-22EB-5657EB793D48}"/>
              </a:ext>
            </a:extLst>
          </p:cNvPr>
          <p:cNvSpPr>
            <a:spLocks noGrp="1"/>
          </p:cNvSpPr>
          <p:nvPr>
            <p:ph type="title"/>
          </p:nvPr>
        </p:nvSpPr>
        <p:spPr>
          <a:xfrm>
            <a:off x="-1720847" y="526915"/>
            <a:ext cx="7009646" cy="733748"/>
          </a:xfrm>
        </p:spPr>
        <p:txBody>
          <a:bodyPr>
            <a:normAutofit/>
          </a:bodyPr>
          <a:lstStyle/>
          <a:p>
            <a:r>
              <a:rPr lang="en-IN" sz="2800"/>
              <a:t>DeQue</a:t>
            </a:r>
            <a:endParaRPr lang="en-IN" sz="2800" dirty="0"/>
          </a:p>
        </p:txBody>
      </p:sp>
      <p:sp>
        <p:nvSpPr>
          <p:cNvPr id="5" name="Content Placeholder 2">
            <a:extLst>
              <a:ext uri="{FF2B5EF4-FFF2-40B4-BE49-F238E27FC236}">
                <a16:creationId xmlns:a16="http://schemas.microsoft.com/office/drawing/2014/main" id="{D04EAB08-63D1-B4FF-17D4-7D7C91FB5B69}"/>
              </a:ext>
            </a:extLst>
          </p:cNvPr>
          <p:cNvSpPr>
            <a:spLocks noGrp="1"/>
          </p:cNvSpPr>
          <p:nvPr>
            <p:ph idx="1"/>
          </p:nvPr>
        </p:nvSpPr>
        <p:spPr>
          <a:xfrm>
            <a:off x="931724" y="1177523"/>
            <a:ext cx="8266064" cy="1513206"/>
          </a:xfrm>
        </p:spPr>
        <p:txBody>
          <a:bodyPr>
            <a:normAutofit/>
          </a:bodyPr>
          <a:lstStyle/>
          <a:p>
            <a:r>
              <a:rPr lang="en-US" sz="1600" dirty="0"/>
              <a:t>A deque is a double-ended queue. It can be used to add or remove elements from both ends. Deques support thread safe, memory efficient appends and pops from either side of the deque with approximately the same O(1) performance in either direction. The more commonly used stacks and queues are degenerate forms of deques, where the inputs and outputs are restricted to a single end</a:t>
            </a:r>
          </a:p>
        </p:txBody>
      </p:sp>
      <p:pic>
        <p:nvPicPr>
          <p:cNvPr id="9" name="Picture 8">
            <a:extLst>
              <a:ext uri="{FF2B5EF4-FFF2-40B4-BE49-F238E27FC236}">
                <a16:creationId xmlns:a16="http://schemas.microsoft.com/office/drawing/2014/main" id="{8385E99E-61C8-914E-7397-31300755D5A0}"/>
              </a:ext>
            </a:extLst>
          </p:cNvPr>
          <p:cNvPicPr>
            <a:picLocks noChangeAspect="1"/>
          </p:cNvPicPr>
          <p:nvPr/>
        </p:nvPicPr>
        <p:blipFill>
          <a:blip r:embed="rId2"/>
          <a:stretch>
            <a:fillRect/>
          </a:stretch>
        </p:blipFill>
        <p:spPr>
          <a:xfrm>
            <a:off x="6296569" y="4637572"/>
            <a:ext cx="4316358" cy="1513206"/>
          </a:xfrm>
          <a:prstGeom prst="rect">
            <a:avLst/>
          </a:prstGeom>
        </p:spPr>
      </p:pic>
      <p:pic>
        <p:nvPicPr>
          <p:cNvPr id="11" name="Picture 10">
            <a:extLst>
              <a:ext uri="{FF2B5EF4-FFF2-40B4-BE49-F238E27FC236}">
                <a16:creationId xmlns:a16="http://schemas.microsoft.com/office/drawing/2014/main" id="{2915E7C0-8789-94E9-34BB-D2061012B7CF}"/>
              </a:ext>
            </a:extLst>
          </p:cNvPr>
          <p:cNvPicPr>
            <a:picLocks noChangeAspect="1"/>
          </p:cNvPicPr>
          <p:nvPr/>
        </p:nvPicPr>
        <p:blipFill>
          <a:blip r:embed="rId3"/>
          <a:stretch>
            <a:fillRect/>
          </a:stretch>
        </p:blipFill>
        <p:spPr>
          <a:xfrm>
            <a:off x="1189801" y="3034817"/>
            <a:ext cx="5058599" cy="2426634"/>
          </a:xfrm>
          <a:prstGeom prst="rect">
            <a:avLst/>
          </a:prstGeom>
        </p:spPr>
      </p:pic>
      <p:pic>
        <p:nvPicPr>
          <p:cNvPr id="13" name="Picture 12">
            <a:extLst>
              <a:ext uri="{FF2B5EF4-FFF2-40B4-BE49-F238E27FC236}">
                <a16:creationId xmlns:a16="http://schemas.microsoft.com/office/drawing/2014/main" id="{162032EB-43AE-C881-1A94-D6601A5CFFD8}"/>
              </a:ext>
            </a:extLst>
          </p:cNvPr>
          <p:cNvPicPr>
            <a:picLocks noChangeAspect="1"/>
          </p:cNvPicPr>
          <p:nvPr/>
        </p:nvPicPr>
        <p:blipFill>
          <a:blip r:embed="rId4"/>
          <a:stretch>
            <a:fillRect/>
          </a:stretch>
        </p:blipFill>
        <p:spPr>
          <a:xfrm>
            <a:off x="4676049" y="3034817"/>
            <a:ext cx="4900921" cy="1620091"/>
          </a:xfrm>
          <a:prstGeom prst="rect">
            <a:avLst/>
          </a:prstGeom>
        </p:spPr>
      </p:pic>
      <p:cxnSp>
        <p:nvCxnSpPr>
          <p:cNvPr id="15" name="Connector: Elbow 14">
            <a:extLst>
              <a:ext uri="{FF2B5EF4-FFF2-40B4-BE49-F238E27FC236}">
                <a16:creationId xmlns:a16="http://schemas.microsoft.com/office/drawing/2014/main" id="{83DFD9DA-81A0-652B-55EF-B77E0529F3F8}"/>
              </a:ext>
            </a:extLst>
          </p:cNvPr>
          <p:cNvCxnSpPr>
            <a:cxnSpLocks/>
          </p:cNvCxnSpPr>
          <p:nvPr/>
        </p:nvCxnSpPr>
        <p:spPr>
          <a:xfrm flipV="1">
            <a:off x="1783976" y="3102093"/>
            <a:ext cx="2892073" cy="2292082"/>
          </a:xfrm>
          <a:prstGeom prst="bentConnector3">
            <a:avLst>
              <a:gd name="adj1" fmla="val 95876"/>
            </a:avLst>
          </a:prstGeom>
          <a:ln w="19050">
            <a:tailEnd type="triangle"/>
          </a:ln>
        </p:spPr>
        <p:style>
          <a:lnRef idx="1">
            <a:schemeClr val="dk1"/>
          </a:lnRef>
          <a:fillRef idx="0">
            <a:schemeClr val="dk1"/>
          </a:fillRef>
          <a:effectRef idx="0">
            <a:schemeClr val="dk1"/>
          </a:effectRef>
          <a:fontRef idx="minor">
            <a:schemeClr val="tx1"/>
          </a:fontRef>
        </p:style>
      </p:cxnSp>
      <p:sp>
        <p:nvSpPr>
          <p:cNvPr id="16" name="AutoShape 4">
            <a:extLst>
              <a:ext uri="{FF2B5EF4-FFF2-40B4-BE49-F238E27FC236}">
                <a16:creationId xmlns:a16="http://schemas.microsoft.com/office/drawing/2014/main" id="{CBFAD9C2-40C3-6BA8-F3EF-6A8280C6B68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49151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8D59D-6A81-163B-1F43-3DD618D0D00C}"/>
              </a:ext>
            </a:extLst>
          </p:cNvPr>
          <p:cNvSpPr/>
          <p:nvPr/>
        </p:nvSpPr>
        <p:spPr>
          <a:xfrm>
            <a:off x="2122202" y="2644170"/>
            <a:ext cx="7947595" cy="1569660"/>
          </a:xfrm>
          <a:prstGeom prst="rect">
            <a:avLst/>
          </a:prstGeom>
          <a:noFill/>
        </p:spPr>
        <p:txBody>
          <a:bodyPr wrap="squar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rPr>
              <a:t>THANKYOU</a:t>
            </a:r>
          </a:p>
        </p:txBody>
      </p:sp>
    </p:spTree>
    <p:extLst>
      <p:ext uri="{BB962C8B-B14F-4D97-AF65-F5344CB8AC3E}">
        <p14:creationId xmlns:p14="http://schemas.microsoft.com/office/powerpoint/2010/main" val="840264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09E31-4317-86E0-B78A-1AC1685F2DF1}"/>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1216E054-B169-9B2F-EF18-3672EB53353B}"/>
              </a:ext>
            </a:extLst>
          </p:cNvPr>
          <p:cNvSpPr>
            <a:spLocks noGrp="1"/>
          </p:cNvSpPr>
          <p:nvPr>
            <p:ph idx="1"/>
          </p:nvPr>
        </p:nvSpPr>
        <p:spPr/>
        <p:txBody>
          <a:bodyPr>
            <a:normAutofit/>
          </a:bodyPr>
          <a:lstStyle/>
          <a:p>
            <a:pPr>
              <a:lnSpc>
                <a:spcPct val="107000"/>
              </a:lnSpc>
              <a:spcAft>
                <a:spcPts val="800"/>
              </a:spcAft>
            </a:pPr>
            <a:r>
              <a:rPr lang="en-IN" sz="1900" dirty="0">
                <a:effectLst/>
                <a:ea typeface="Calibri" panose="020F0502020204030204" pitchFamily="34" charset="0"/>
                <a:cs typeface="Times New Roman" panose="02020603050405020304" pitchFamily="18" charset="0"/>
              </a:rPr>
              <a:t>One common problem we face in programming is how to properly manage external resources, such as files, locks, and network connections. Sometimes, a program will retain those resources forever, even if we no longer need them. This kind of issue is called a memory leak because the available memory gets reduced every time you create and open a new instance of a given resource without closing an existing one.</a:t>
            </a:r>
          </a:p>
          <a:p>
            <a:pPr>
              <a:lnSpc>
                <a:spcPct val="107000"/>
              </a:lnSpc>
              <a:spcAft>
                <a:spcPts val="800"/>
              </a:spcAft>
            </a:pPr>
            <a:r>
              <a:rPr lang="en-IN" sz="1900" dirty="0">
                <a:effectLst/>
                <a:ea typeface="Calibri" panose="020F0502020204030204" pitchFamily="34" charset="0"/>
                <a:cs typeface="Times New Roman" panose="02020603050405020304" pitchFamily="18" charset="0"/>
              </a:rPr>
              <a:t>Managing resources properly is often a tricky problem. It requires both a setup phase and a teardown phase. The latter phase requires you to perform some clean-up actions, such as closing a file, releasing a lock, or closing a network connection. If you forget to perform these clean-up actions, then your application keeps the resource alive. This might compromise valuable system resources, such as memory and network bandwidth.</a:t>
            </a:r>
          </a:p>
          <a:p>
            <a:endParaRPr lang="en-IN" sz="1900" dirty="0"/>
          </a:p>
        </p:txBody>
      </p:sp>
    </p:spTree>
    <p:extLst>
      <p:ext uri="{BB962C8B-B14F-4D97-AF65-F5344CB8AC3E}">
        <p14:creationId xmlns:p14="http://schemas.microsoft.com/office/powerpoint/2010/main" val="2272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3A92AE-6123-7959-14E9-7CB42ECFA7CE}"/>
              </a:ext>
            </a:extLst>
          </p:cNvPr>
          <p:cNvSpPr>
            <a:spLocks noGrp="1"/>
          </p:cNvSpPr>
          <p:nvPr>
            <p:ph idx="1"/>
          </p:nvPr>
        </p:nvSpPr>
        <p:spPr>
          <a:xfrm>
            <a:off x="788894" y="1163782"/>
            <a:ext cx="10694894" cy="4644736"/>
          </a:xfrm>
        </p:spPr>
        <p:txBody>
          <a:bodyPr>
            <a:normAutofit lnSpcReduction="10000"/>
          </a:bodyPr>
          <a:lstStyle/>
          <a:p>
            <a:r>
              <a:rPr lang="en-US" dirty="0"/>
              <a:t>In Python, you can use two general approaches to deal with resource management. We can wrap our code in:</a:t>
            </a:r>
          </a:p>
          <a:p>
            <a:pPr lvl="1"/>
            <a:r>
              <a:rPr lang="en-US" dirty="0"/>
              <a:t>A </a:t>
            </a:r>
            <a:r>
              <a:rPr lang="en-US" i="1" dirty="0"/>
              <a:t>try … finally </a:t>
            </a:r>
            <a:r>
              <a:rPr lang="en-US" dirty="0"/>
              <a:t>construct</a:t>
            </a:r>
          </a:p>
          <a:p>
            <a:pPr lvl="1"/>
            <a:r>
              <a:rPr lang="en-US" dirty="0"/>
              <a:t>A </a:t>
            </a:r>
            <a:r>
              <a:rPr lang="en-US" i="1" dirty="0"/>
              <a:t>with</a:t>
            </a:r>
            <a:r>
              <a:rPr lang="en-US" dirty="0"/>
              <a:t> construct</a:t>
            </a:r>
          </a:p>
          <a:p>
            <a:r>
              <a:rPr lang="en-US" dirty="0"/>
              <a:t>The first approach is quite general and allows us to provide setup and teardown code to manage any kind of resource. However, it’s a little bit verbose. Also, there are chances we might forget to perform some cleanup actions.</a:t>
            </a:r>
          </a:p>
          <a:p>
            <a:r>
              <a:rPr lang="en-US" dirty="0"/>
              <a:t>The second approach provides a straightforward way to provide and reuse setup and teardown code. In this case, you’ll have the limitation that the </a:t>
            </a:r>
            <a:r>
              <a:rPr lang="en-US" i="1" dirty="0"/>
              <a:t>with</a:t>
            </a:r>
            <a:r>
              <a:rPr lang="en-US" dirty="0"/>
              <a:t> statement only works with context managers. </a:t>
            </a:r>
          </a:p>
          <a:p>
            <a:endParaRPr lang="en-IN" dirty="0"/>
          </a:p>
        </p:txBody>
      </p:sp>
    </p:spTree>
    <p:extLst>
      <p:ext uri="{BB962C8B-B14F-4D97-AF65-F5344CB8AC3E}">
        <p14:creationId xmlns:p14="http://schemas.microsoft.com/office/powerpoint/2010/main" val="1977988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331CDC-CAB9-1360-32BA-9F561759902E}"/>
              </a:ext>
            </a:extLst>
          </p:cNvPr>
          <p:cNvPicPr>
            <a:picLocks noGrp="1" noChangeAspect="1"/>
          </p:cNvPicPr>
          <p:nvPr>
            <p:ph idx="1"/>
          </p:nvPr>
        </p:nvPicPr>
        <p:blipFill>
          <a:blip r:embed="rId2"/>
          <a:stretch>
            <a:fillRect/>
          </a:stretch>
        </p:blipFill>
        <p:spPr>
          <a:xfrm>
            <a:off x="814063" y="641602"/>
            <a:ext cx="4143375" cy="733425"/>
          </a:xfrm>
        </p:spPr>
      </p:pic>
      <p:pic>
        <p:nvPicPr>
          <p:cNvPr id="7" name="Picture 6">
            <a:extLst>
              <a:ext uri="{FF2B5EF4-FFF2-40B4-BE49-F238E27FC236}">
                <a16:creationId xmlns:a16="http://schemas.microsoft.com/office/drawing/2014/main" id="{D07684BC-2571-6F73-EC9A-015B48CD9ACF}"/>
              </a:ext>
            </a:extLst>
          </p:cNvPr>
          <p:cNvPicPr>
            <a:picLocks noChangeAspect="1"/>
          </p:cNvPicPr>
          <p:nvPr/>
        </p:nvPicPr>
        <p:blipFill rotWithShape="1">
          <a:blip r:embed="rId3"/>
          <a:srcRect l="1881"/>
          <a:stretch/>
        </p:blipFill>
        <p:spPr>
          <a:xfrm>
            <a:off x="831434" y="3964526"/>
            <a:ext cx="3214380" cy="1122667"/>
          </a:xfrm>
          <a:prstGeom prst="rect">
            <a:avLst/>
          </a:prstGeom>
        </p:spPr>
      </p:pic>
      <p:pic>
        <p:nvPicPr>
          <p:cNvPr id="9" name="Picture 8">
            <a:extLst>
              <a:ext uri="{FF2B5EF4-FFF2-40B4-BE49-F238E27FC236}">
                <a16:creationId xmlns:a16="http://schemas.microsoft.com/office/drawing/2014/main" id="{A64F74D7-8AC5-38A6-6011-0DBD6C7D9411}"/>
              </a:ext>
            </a:extLst>
          </p:cNvPr>
          <p:cNvPicPr>
            <a:picLocks noChangeAspect="1"/>
          </p:cNvPicPr>
          <p:nvPr/>
        </p:nvPicPr>
        <p:blipFill>
          <a:blip r:embed="rId4"/>
          <a:stretch>
            <a:fillRect/>
          </a:stretch>
        </p:blipFill>
        <p:spPr>
          <a:xfrm>
            <a:off x="4713707" y="3964526"/>
            <a:ext cx="4457700" cy="476250"/>
          </a:xfrm>
          <a:prstGeom prst="rect">
            <a:avLst/>
          </a:prstGeom>
        </p:spPr>
      </p:pic>
      <p:pic>
        <p:nvPicPr>
          <p:cNvPr id="15" name="Picture 14">
            <a:extLst>
              <a:ext uri="{FF2B5EF4-FFF2-40B4-BE49-F238E27FC236}">
                <a16:creationId xmlns:a16="http://schemas.microsoft.com/office/drawing/2014/main" id="{806691D2-7160-E17C-A4A3-DD0E71E0E9EB}"/>
              </a:ext>
            </a:extLst>
          </p:cNvPr>
          <p:cNvPicPr>
            <a:picLocks noChangeAspect="1"/>
          </p:cNvPicPr>
          <p:nvPr/>
        </p:nvPicPr>
        <p:blipFill>
          <a:blip r:embed="rId5"/>
          <a:stretch>
            <a:fillRect/>
          </a:stretch>
        </p:blipFill>
        <p:spPr>
          <a:xfrm>
            <a:off x="814063" y="1610624"/>
            <a:ext cx="10039350" cy="1295400"/>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6">
            <p14:nvContentPartPr>
              <p14:cNvPr id="37" name="Ink 36">
                <a:extLst>
                  <a:ext uri="{FF2B5EF4-FFF2-40B4-BE49-F238E27FC236}">
                    <a16:creationId xmlns:a16="http://schemas.microsoft.com/office/drawing/2014/main" id="{BC9C8F1B-B410-8616-D1F8-5D98D66AE13B}"/>
                  </a:ext>
                </a:extLst>
              </p14:cNvPr>
              <p14:cNvContentPartPr/>
              <p14:nvPr/>
            </p14:nvContentPartPr>
            <p14:xfrm>
              <a:off x="-573819" y="1434339"/>
              <a:ext cx="360" cy="360"/>
            </p14:xfrm>
          </p:contentPart>
        </mc:Choice>
        <mc:Fallback xmlns="">
          <p:pic>
            <p:nvPicPr>
              <p:cNvPr id="37" name="Ink 36">
                <a:extLst>
                  <a:ext uri="{FF2B5EF4-FFF2-40B4-BE49-F238E27FC236}">
                    <a16:creationId xmlns:a16="http://schemas.microsoft.com/office/drawing/2014/main" id="{BC9C8F1B-B410-8616-D1F8-5D98D66AE13B}"/>
                  </a:ext>
                </a:extLst>
              </p:cNvPr>
              <p:cNvPicPr/>
              <p:nvPr/>
            </p:nvPicPr>
            <p:blipFill>
              <a:blip r:embed="rId13"/>
              <a:stretch>
                <a:fillRect/>
              </a:stretch>
            </p:blipFill>
            <p:spPr>
              <a:xfrm>
                <a:off x="-591459" y="1326699"/>
                <a:ext cx="36000" cy="216000"/>
              </a:xfrm>
              <a:prstGeom prst="rect">
                <a:avLst/>
              </a:prstGeom>
            </p:spPr>
          </p:pic>
        </mc:Fallback>
      </mc:AlternateContent>
      <p:pic>
        <p:nvPicPr>
          <p:cNvPr id="39" name="Graphic 38" descr="Arrow Rotate right">
            <a:extLst>
              <a:ext uri="{FF2B5EF4-FFF2-40B4-BE49-F238E27FC236}">
                <a16:creationId xmlns:a16="http://schemas.microsoft.com/office/drawing/2014/main" id="{6575449E-73FF-49B8-D7D5-AF513B4BBA0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57438" y="641603"/>
            <a:ext cx="474146" cy="1011322"/>
          </a:xfrm>
          <a:prstGeom prst="rect">
            <a:avLst/>
          </a:prstGeom>
        </p:spPr>
      </p:pic>
      <p:pic>
        <p:nvPicPr>
          <p:cNvPr id="41" name="Graphic 40" descr="Arrow Slight curve">
            <a:extLst>
              <a:ext uri="{FF2B5EF4-FFF2-40B4-BE49-F238E27FC236}">
                <a16:creationId xmlns:a16="http://schemas.microsoft.com/office/drawing/2014/main" id="{D11A22A0-0F03-F235-4EDF-2EB2B26A4BC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63186" y="4048211"/>
            <a:ext cx="615777" cy="314190"/>
          </a:xfrm>
          <a:prstGeom prst="rect">
            <a:avLst/>
          </a:prstGeom>
        </p:spPr>
      </p:pic>
      <p:sp>
        <p:nvSpPr>
          <p:cNvPr id="2" name="TextBox 1">
            <a:extLst>
              <a:ext uri="{FF2B5EF4-FFF2-40B4-BE49-F238E27FC236}">
                <a16:creationId xmlns:a16="http://schemas.microsoft.com/office/drawing/2014/main" id="{68268157-0C82-B394-15D8-B15084F209A6}"/>
              </a:ext>
            </a:extLst>
          </p:cNvPr>
          <p:cNvSpPr txBox="1"/>
          <p:nvPr/>
        </p:nvSpPr>
        <p:spPr>
          <a:xfrm>
            <a:off x="5504374" y="463104"/>
            <a:ext cx="5819819" cy="1569660"/>
          </a:xfrm>
          <a:prstGeom prst="rect">
            <a:avLst/>
          </a:prstGeom>
          <a:noFill/>
        </p:spPr>
        <p:txBody>
          <a:bodyPr wrap="square" rtlCol="0">
            <a:spAutoFit/>
          </a:bodyPr>
          <a:lstStyle/>
          <a:p>
            <a:r>
              <a:rPr lang="en-IN" sz="1600" dirty="0"/>
              <a:t>Now in case, we’ve already initiated the open file code, now </a:t>
            </a:r>
          </a:p>
          <a:p>
            <a:r>
              <a:rPr lang="en-IN" sz="1600" dirty="0"/>
              <a:t>If anything in between gets an error message the flow of </a:t>
            </a:r>
          </a:p>
          <a:p>
            <a:r>
              <a:rPr lang="en-IN" sz="1600" dirty="0"/>
              <a:t>code doesn’t reach the end file statement  and the file </a:t>
            </a:r>
          </a:p>
          <a:p>
            <a:r>
              <a:rPr lang="en-IN" sz="1600" dirty="0"/>
              <a:t>doesn’t get closed, occupying some memory within the system.</a:t>
            </a:r>
          </a:p>
          <a:p>
            <a:r>
              <a:rPr lang="en-IN" sz="1600" dirty="0"/>
              <a:t>For ex:</a:t>
            </a:r>
          </a:p>
        </p:txBody>
      </p:sp>
      <p:sp>
        <p:nvSpPr>
          <p:cNvPr id="3" name="TextBox 2">
            <a:extLst>
              <a:ext uri="{FF2B5EF4-FFF2-40B4-BE49-F238E27FC236}">
                <a16:creationId xmlns:a16="http://schemas.microsoft.com/office/drawing/2014/main" id="{A63BE202-27AF-F114-EBA4-D82BA8F5823B}"/>
              </a:ext>
            </a:extLst>
          </p:cNvPr>
          <p:cNvSpPr txBox="1"/>
          <p:nvPr/>
        </p:nvSpPr>
        <p:spPr>
          <a:xfrm>
            <a:off x="745739" y="3138839"/>
            <a:ext cx="9899826" cy="830997"/>
          </a:xfrm>
          <a:prstGeom prst="rect">
            <a:avLst/>
          </a:prstGeom>
          <a:noFill/>
        </p:spPr>
        <p:txBody>
          <a:bodyPr wrap="none" rtlCol="0">
            <a:spAutoFit/>
          </a:bodyPr>
          <a:lstStyle/>
          <a:p>
            <a:r>
              <a:rPr lang="en-IN" sz="1600" dirty="0"/>
              <a:t>So in order to get away from this problem, one such approach is the </a:t>
            </a:r>
            <a:r>
              <a:rPr lang="en-IN" sz="1600" i="1" dirty="0"/>
              <a:t>try…..finally</a:t>
            </a:r>
            <a:r>
              <a:rPr lang="en-IN" sz="1600" dirty="0"/>
              <a:t> construct, as shown in the </a:t>
            </a:r>
          </a:p>
          <a:p>
            <a:r>
              <a:rPr lang="en-IN" sz="1600" dirty="0"/>
              <a:t>1</a:t>
            </a:r>
            <a:r>
              <a:rPr lang="en-IN" sz="1600" baseline="30000" dirty="0"/>
              <a:t>st</a:t>
            </a:r>
            <a:r>
              <a:rPr lang="en-IN" sz="1600" dirty="0"/>
              <a:t> example below: However, it’s quite verbose and this is where </a:t>
            </a:r>
            <a:r>
              <a:rPr lang="en-IN" sz="1600" i="1" dirty="0"/>
              <a:t>with</a:t>
            </a:r>
            <a:r>
              <a:rPr lang="en-IN" sz="1600" dirty="0"/>
              <a:t> construct kicks in.</a:t>
            </a:r>
            <a:br>
              <a:rPr lang="en-IN" sz="1600" dirty="0"/>
            </a:br>
            <a:endParaRPr lang="en-US" sz="1600" dirty="0"/>
          </a:p>
        </p:txBody>
      </p:sp>
      <p:sp>
        <p:nvSpPr>
          <p:cNvPr id="4" name="TextBox 3">
            <a:extLst>
              <a:ext uri="{FF2B5EF4-FFF2-40B4-BE49-F238E27FC236}">
                <a16:creationId xmlns:a16="http://schemas.microsoft.com/office/drawing/2014/main" id="{10F455CA-1478-9DAC-59CA-ECAFA4616912}"/>
              </a:ext>
            </a:extLst>
          </p:cNvPr>
          <p:cNvSpPr txBox="1"/>
          <p:nvPr/>
        </p:nvSpPr>
        <p:spPr>
          <a:xfrm>
            <a:off x="4615091" y="4553731"/>
            <a:ext cx="6881564" cy="830997"/>
          </a:xfrm>
          <a:prstGeom prst="rect">
            <a:avLst/>
          </a:prstGeom>
          <a:noFill/>
        </p:spPr>
        <p:txBody>
          <a:bodyPr wrap="none" rtlCol="0">
            <a:spAutoFit/>
          </a:bodyPr>
          <a:lstStyle/>
          <a:p>
            <a:r>
              <a:rPr lang="en-US" sz="1600" dirty="0"/>
              <a:t>If you look at the code here, we didn't close the file &amp; there is no try/finally </a:t>
            </a:r>
          </a:p>
          <a:p>
            <a:r>
              <a:rPr lang="en-US" sz="1600" dirty="0"/>
              <a:t>block. Because </a:t>
            </a:r>
            <a:r>
              <a:rPr lang="en-US" sz="1600" i="1" dirty="0"/>
              <a:t>with</a:t>
            </a:r>
            <a:r>
              <a:rPr lang="en-US" sz="1600" dirty="0"/>
              <a:t> statement automatically closes file.txt . </a:t>
            </a:r>
          </a:p>
          <a:p>
            <a:r>
              <a:rPr lang="en-US" sz="1600" dirty="0"/>
              <a:t>You can even check it by calling file.close() attribute, which will return True.</a:t>
            </a:r>
            <a:endParaRPr lang="en-IN" sz="1600" dirty="0"/>
          </a:p>
        </p:txBody>
      </p:sp>
      <p:sp>
        <p:nvSpPr>
          <p:cNvPr id="6" name="TextBox 5">
            <a:extLst>
              <a:ext uri="{FF2B5EF4-FFF2-40B4-BE49-F238E27FC236}">
                <a16:creationId xmlns:a16="http://schemas.microsoft.com/office/drawing/2014/main" id="{005287DD-EC09-5411-76D2-8FDD6E902EF7}"/>
              </a:ext>
            </a:extLst>
          </p:cNvPr>
          <p:cNvSpPr txBox="1"/>
          <p:nvPr/>
        </p:nvSpPr>
        <p:spPr>
          <a:xfrm>
            <a:off x="814063" y="5455030"/>
            <a:ext cx="9616350" cy="615553"/>
          </a:xfrm>
          <a:prstGeom prst="rect">
            <a:avLst/>
          </a:prstGeom>
          <a:noFill/>
        </p:spPr>
        <p:txBody>
          <a:bodyPr wrap="none" rtlCol="0">
            <a:spAutoFit/>
          </a:bodyPr>
          <a:lstStyle/>
          <a:p>
            <a:r>
              <a:rPr lang="en-US" sz="1600" dirty="0"/>
              <a:t>This is because the file objects (‘file’ in this example) returned by open function has two built-in methods </a:t>
            </a:r>
          </a:p>
          <a:p>
            <a:r>
              <a:rPr lang="en-US" sz="1600" i="1" dirty="0"/>
              <a:t>__enter__ </a:t>
            </a:r>
            <a:r>
              <a:rPr lang="en-US" sz="1600" dirty="0"/>
              <a:t>and </a:t>
            </a:r>
            <a:r>
              <a:rPr lang="en-US" sz="1600" i="1" dirty="0"/>
              <a:t>__exit__</a:t>
            </a:r>
            <a:r>
              <a:rPr lang="en-US" sz="1600" dirty="0"/>
              <a:t>. It is also known as </a:t>
            </a:r>
            <a:r>
              <a:rPr lang="en-US" b="1" dirty="0"/>
              <a:t>context manager</a:t>
            </a:r>
            <a:r>
              <a:rPr lang="en-US" sz="1600" dirty="0"/>
              <a:t>. </a:t>
            </a:r>
            <a:endParaRPr lang="en-IN" sz="1600" dirty="0"/>
          </a:p>
        </p:txBody>
      </p:sp>
    </p:spTree>
    <p:extLst>
      <p:ext uri="{BB962C8B-B14F-4D97-AF65-F5344CB8AC3E}">
        <p14:creationId xmlns:p14="http://schemas.microsoft.com/office/powerpoint/2010/main" val="111881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F9E476-FA7E-CD50-C324-138582F92297}"/>
              </a:ext>
            </a:extLst>
          </p:cNvPr>
          <p:cNvPicPr>
            <a:picLocks noChangeAspect="1"/>
          </p:cNvPicPr>
          <p:nvPr/>
        </p:nvPicPr>
        <p:blipFill>
          <a:blip r:embed="rId2"/>
          <a:stretch>
            <a:fillRect/>
          </a:stretch>
        </p:blipFill>
        <p:spPr>
          <a:xfrm>
            <a:off x="5773271" y="1994648"/>
            <a:ext cx="5979644" cy="4320988"/>
          </a:xfrm>
          <a:prstGeom prst="rect">
            <a:avLst/>
          </a:prstGeom>
        </p:spPr>
      </p:pic>
      <p:sp>
        <p:nvSpPr>
          <p:cNvPr id="7" name="TextBox 6">
            <a:extLst>
              <a:ext uri="{FF2B5EF4-FFF2-40B4-BE49-F238E27FC236}">
                <a16:creationId xmlns:a16="http://schemas.microsoft.com/office/drawing/2014/main" id="{D9673473-1518-00A2-86CB-EC72987D5C5C}"/>
              </a:ext>
            </a:extLst>
          </p:cNvPr>
          <p:cNvSpPr txBox="1"/>
          <p:nvPr/>
        </p:nvSpPr>
        <p:spPr>
          <a:xfrm>
            <a:off x="439085" y="2939595"/>
            <a:ext cx="5585011" cy="707886"/>
          </a:xfrm>
          <a:prstGeom prst="rect">
            <a:avLst/>
          </a:prstGeom>
          <a:noFill/>
        </p:spPr>
        <p:txBody>
          <a:bodyPr wrap="square" rtlCol="0">
            <a:spAutoFit/>
          </a:bodyPr>
          <a:lstStyle/>
          <a:p>
            <a:r>
              <a:rPr lang="en-IN" sz="2000" dirty="0"/>
              <a:t>Now , let’s define our own </a:t>
            </a:r>
            <a:r>
              <a:rPr lang="en-IN" sz="2000" b="1" dirty="0"/>
              <a:t>Context Manager</a:t>
            </a:r>
          </a:p>
          <a:p>
            <a:r>
              <a:rPr lang="en-IN" sz="2000" b="1" dirty="0"/>
              <a:t>as a class</a:t>
            </a:r>
            <a:r>
              <a:rPr lang="en-IN" sz="2000" dirty="0"/>
              <a:t>:</a:t>
            </a:r>
          </a:p>
        </p:txBody>
      </p:sp>
      <p:sp>
        <p:nvSpPr>
          <p:cNvPr id="11" name="TextBox 10">
            <a:extLst>
              <a:ext uri="{FF2B5EF4-FFF2-40B4-BE49-F238E27FC236}">
                <a16:creationId xmlns:a16="http://schemas.microsoft.com/office/drawing/2014/main" id="{BFD7CD9F-06CC-FA07-DAC3-C14CBF5367A3}"/>
              </a:ext>
            </a:extLst>
          </p:cNvPr>
          <p:cNvSpPr txBox="1"/>
          <p:nvPr/>
        </p:nvSpPr>
        <p:spPr>
          <a:xfrm>
            <a:off x="439085" y="4074494"/>
            <a:ext cx="5504515" cy="1200329"/>
          </a:xfrm>
          <a:prstGeom prst="rect">
            <a:avLst/>
          </a:prstGeom>
          <a:noFill/>
        </p:spPr>
        <p:txBody>
          <a:bodyPr wrap="square" rtlCol="0">
            <a:spAutoFit/>
          </a:bodyPr>
          <a:lstStyle/>
          <a:p>
            <a:r>
              <a:rPr lang="en-US" sz="1800" b="1" i="1" dirty="0"/>
              <a:t>__enter__ </a:t>
            </a:r>
            <a:r>
              <a:rPr lang="en-US" sz="1800" dirty="0"/>
              <a:t>method is called at the start of </a:t>
            </a:r>
            <a:r>
              <a:rPr lang="en-US" sz="1800" i="1" dirty="0"/>
              <a:t>with </a:t>
            </a:r>
            <a:r>
              <a:rPr lang="en-US" sz="1800" dirty="0"/>
              <a:t> </a:t>
            </a:r>
          </a:p>
          <a:p>
            <a:r>
              <a:rPr lang="en-US" dirty="0"/>
              <a:t>statement</a:t>
            </a:r>
            <a:r>
              <a:rPr lang="en-US" sz="1800" dirty="0"/>
              <a:t> and </a:t>
            </a:r>
            <a:r>
              <a:rPr lang="en-US" sz="1800" b="1" i="1" dirty="0"/>
              <a:t>__exit__ </a:t>
            </a:r>
            <a:r>
              <a:rPr lang="en-US" sz="1800" dirty="0"/>
              <a:t>method is called at the </a:t>
            </a:r>
          </a:p>
          <a:p>
            <a:r>
              <a:rPr lang="en-US" sz="1800" dirty="0"/>
              <a:t>end.</a:t>
            </a:r>
            <a:endParaRPr lang="en-IN" sz="1800" dirty="0"/>
          </a:p>
          <a:p>
            <a:endParaRPr lang="en-IN" dirty="0"/>
          </a:p>
        </p:txBody>
      </p:sp>
      <p:cxnSp>
        <p:nvCxnSpPr>
          <p:cNvPr id="19" name="Connector: Elbow 18">
            <a:extLst>
              <a:ext uri="{FF2B5EF4-FFF2-40B4-BE49-F238E27FC236}">
                <a16:creationId xmlns:a16="http://schemas.microsoft.com/office/drawing/2014/main" id="{F08E7F43-1EBE-8EE8-3691-69B6D00ED029}"/>
              </a:ext>
            </a:extLst>
          </p:cNvPr>
          <p:cNvCxnSpPr>
            <a:cxnSpLocks/>
          </p:cNvCxnSpPr>
          <p:nvPr/>
        </p:nvCxnSpPr>
        <p:spPr>
          <a:xfrm rot="10800000">
            <a:off x="5316071" y="4276166"/>
            <a:ext cx="1093694" cy="251035"/>
          </a:xfrm>
          <a:prstGeom prst="bentConnector3">
            <a:avLst>
              <a:gd name="adj1" fmla="val 50000"/>
            </a:avLst>
          </a:prstGeom>
          <a:ln w="28575">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A936A9E1-2446-2D00-25FC-7EE446548EDC}"/>
              </a:ext>
            </a:extLst>
          </p:cNvPr>
          <p:cNvSpPr>
            <a:spLocks noGrp="1"/>
          </p:cNvSpPr>
          <p:nvPr>
            <p:ph type="title"/>
          </p:nvPr>
        </p:nvSpPr>
        <p:spPr>
          <a:xfrm>
            <a:off x="847215" y="204936"/>
            <a:ext cx="10353762" cy="1257300"/>
          </a:xfrm>
        </p:spPr>
        <p:txBody>
          <a:bodyPr/>
          <a:lstStyle/>
          <a:p>
            <a:r>
              <a:rPr lang="en-IN" dirty="0"/>
              <a:t>Implementation of Context manager</a:t>
            </a:r>
          </a:p>
        </p:txBody>
      </p:sp>
      <p:sp>
        <p:nvSpPr>
          <p:cNvPr id="27" name="TextBox 26">
            <a:extLst>
              <a:ext uri="{FF2B5EF4-FFF2-40B4-BE49-F238E27FC236}">
                <a16:creationId xmlns:a16="http://schemas.microsoft.com/office/drawing/2014/main" id="{82AC87B4-70C9-A8F9-DE5F-F84DD1626965}"/>
              </a:ext>
            </a:extLst>
          </p:cNvPr>
          <p:cNvSpPr txBox="1"/>
          <p:nvPr/>
        </p:nvSpPr>
        <p:spPr>
          <a:xfrm>
            <a:off x="358403" y="1287572"/>
            <a:ext cx="11394512" cy="923330"/>
          </a:xfrm>
          <a:prstGeom prst="rect">
            <a:avLst/>
          </a:prstGeom>
          <a:noFill/>
        </p:spPr>
        <p:txBody>
          <a:bodyPr wrap="square" rtlCol="0">
            <a:spAutoFit/>
          </a:bodyPr>
          <a:lstStyle/>
          <a:p>
            <a:r>
              <a:rPr lang="en-US" dirty="0"/>
              <a:t>One of the ways of implementing custom context managers in Python is by implementing a context manager class using the __enter__ and __exit__ </a:t>
            </a:r>
            <a:r>
              <a:rPr lang="en-US" dirty="0" err="1"/>
              <a:t>dunder</a:t>
            </a:r>
            <a:r>
              <a:rPr lang="en-US" dirty="0"/>
              <a:t> methods.</a:t>
            </a:r>
          </a:p>
          <a:p>
            <a:endParaRPr lang="en-IN" dirty="0"/>
          </a:p>
        </p:txBody>
      </p:sp>
    </p:spTree>
    <p:extLst>
      <p:ext uri="{BB962C8B-B14F-4D97-AF65-F5344CB8AC3E}">
        <p14:creationId xmlns:p14="http://schemas.microsoft.com/office/powerpoint/2010/main" val="146552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D4B75E-3F5C-A442-7880-450468F36B47}"/>
              </a:ext>
            </a:extLst>
          </p:cNvPr>
          <p:cNvPicPr>
            <a:picLocks noGrp="1" noChangeAspect="1"/>
          </p:cNvPicPr>
          <p:nvPr>
            <p:ph idx="1"/>
          </p:nvPr>
        </p:nvPicPr>
        <p:blipFill>
          <a:blip r:embed="rId2"/>
          <a:stretch>
            <a:fillRect/>
          </a:stretch>
        </p:blipFill>
        <p:spPr>
          <a:xfrm>
            <a:off x="689678" y="609600"/>
            <a:ext cx="6777696" cy="3714750"/>
          </a:xfrm>
        </p:spPr>
      </p:pic>
      <p:pic>
        <p:nvPicPr>
          <p:cNvPr id="7" name="Picture 6">
            <a:extLst>
              <a:ext uri="{FF2B5EF4-FFF2-40B4-BE49-F238E27FC236}">
                <a16:creationId xmlns:a16="http://schemas.microsoft.com/office/drawing/2014/main" id="{163ACD81-ADB8-E907-4177-41C5072296AE}"/>
              </a:ext>
            </a:extLst>
          </p:cNvPr>
          <p:cNvPicPr>
            <a:picLocks noChangeAspect="1"/>
          </p:cNvPicPr>
          <p:nvPr/>
        </p:nvPicPr>
        <p:blipFill>
          <a:blip r:embed="rId3"/>
          <a:stretch>
            <a:fillRect/>
          </a:stretch>
        </p:blipFill>
        <p:spPr>
          <a:xfrm>
            <a:off x="689678" y="4578990"/>
            <a:ext cx="7351058" cy="1140475"/>
          </a:xfrm>
          <a:prstGeom prst="rect">
            <a:avLst/>
          </a:prstGeom>
        </p:spPr>
      </p:pic>
    </p:spTree>
    <p:extLst>
      <p:ext uri="{BB962C8B-B14F-4D97-AF65-F5344CB8AC3E}">
        <p14:creationId xmlns:p14="http://schemas.microsoft.com/office/powerpoint/2010/main" val="701797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F364F-AE75-2850-C62B-8A089CD6F5B7}"/>
              </a:ext>
            </a:extLst>
          </p:cNvPr>
          <p:cNvSpPr>
            <a:spLocks noGrp="1"/>
          </p:cNvSpPr>
          <p:nvPr>
            <p:ph type="title"/>
          </p:nvPr>
        </p:nvSpPr>
        <p:spPr/>
        <p:txBody>
          <a:bodyPr/>
          <a:lstStyle/>
          <a:p>
            <a:r>
              <a:rPr lang="en-IN" dirty="0"/>
              <a:t>Merits of using Context manager</a:t>
            </a:r>
          </a:p>
        </p:txBody>
      </p:sp>
      <p:sp>
        <p:nvSpPr>
          <p:cNvPr id="3" name="Content Placeholder 2">
            <a:extLst>
              <a:ext uri="{FF2B5EF4-FFF2-40B4-BE49-F238E27FC236}">
                <a16:creationId xmlns:a16="http://schemas.microsoft.com/office/drawing/2014/main" id="{462DD35F-C434-1A2D-419F-20DD08C43737}"/>
              </a:ext>
            </a:extLst>
          </p:cNvPr>
          <p:cNvSpPr>
            <a:spLocks noGrp="1"/>
          </p:cNvSpPr>
          <p:nvPr>
            <p:ph idx="1"/>
          </p:nvPr>
        </p:nvSpPr>
        <p:spPr/>
        <p:txBody>
          <a:bodyPr>
            <a:normAutofit fontScale="92500" lnSpcReduction="20000"/>
          </a:bodyPr>
          <a:lstStyle/>
          <a:p>
            <a:r>
              <a:rPr lang="en-US" dirty="0"/>
              <a:t>There are more benefits to using the with statement than just a more concise syntax. </a:t>
            </a:r>
          </a:p>
          <a:p>
            <a:pPr lvl="2"/>
            <a:r>
              <a:rPr lang="en-US" dirty="0"/>
              <a:t>The first advantage is that the whole allocation-release process happens under the control of the context manager object, making error prevention easier.</a:t>
            </a:r>
          </a:p>
          <a:p>
            <a:pPr lvl="2"/>
            <a:r>
              <a:rPr lang="en-US" dirty="0"/>
              <a:t>Encapsulates standard uses of try….finally statements in context managers. </a:t>
            </a:r>
          </a:p>
          <a:p>
            <a:pPr lvl="2"/>
            <a:r>
              <a:rPr lang="en-US" dirty="0"/>
              <a:t>Allows reusing the code that automatically manages the setup teardown phases of given operation.</a:t>
            </a:r>
          </a:p>
          <a:p>
            <a:pPr lvl="2"/>
            <a:r>
              <a:rPr lang="en-US" dirty="0"/>
              <a:t>Helps avoid resource leaks.</a:t>
            </a:r>
          </a:p>
          <a:p>
            <a:r>
              <a:rPr lang="en-US" dirty="0"/>
              <a:t>Context managers are one of those inherently Pythonic features that aren’t available in most languages. They provide a simple and elegant solution to a plethora of problems, even beyond resource management.</a:t>
            </a:r>
            <a:endParaRPr lang="en-IN" dirty="0"/>
          </a:p>
        </p:txBody>
      </p:sp>
    </p:spTree>
    <p:extLst>
      <p:ext uri="{BB962C8B-B14F-4D97-AF65-F5344CB8AC3E}">
        <p14:creationId xmlns:p14="http://schemas.microsoft.com/office/powerpoint/2010/main" val="1113948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E7AE0-6C39-2BB6-05E5-DC5926E9EDF5}"/>
              </a:ext>
            </a:extLst>
          </p:cNvPr>
          <p:cNvSpPr>
            <a:spLocks noGrp="1"/>
          </p:cNvSpPr>
          <p:nvPr>
            <p:ph type="title"/>
          </p:nvPr>
        </p:nvSpPr>
        <p:spPr>
          <a:xfrm>
            <a:off x="913795" y="438151"/>
            <a:ext cx="10353762" cy="1257300"/>
          </a:xfrm>
        </p:spPr>
        <p:txBody>
          <a:bodyPr/>
          <a:lstStyle/>
          <a:p>
            <a:r>
              <a:rPr lang="en-IN" dirty="0"/>
              <a:t>Collection Library</a:t>
            </a:r>
          </a:p>
        </p:txBody>
      </p:sp>
      <p:sp>
        <p:nvSpPr>
          <p:cNvPr id="3" name="Content Placeholder 2">
            <a:extLst>
              <a:ext uri="{FF2B5EF4-FFF2-40B4-BE49-F238E27FC236}">
                <a16:creationId xmlns:a16="http://schemas.microsoft.com/office/drawing/2014/main" id="{5AF68373-8B7E-7063-1153-7E8F25481BA7}"/>
              </a:ext>
            </a:extLst>
          </p:cNvPr>
          <p:cNvSpPr>
            <a:spLocks noGrp="1"/>
          </p:cNvSpPr>
          <p:nvPr>
            <p:ph idx="1"/>
          </p:nvPr>
        </p:nvSpPr>
        <p:spPr>
          <a:xfrm>
            <a:off x="913795" y="1695451"/>
            <a:ext cx="10353762" cy="3683372"/>
          </a:xfrm>
        </p:spPr>
        <p:txBody>
          <a:bodyPr>
            <a:normAutofit/>
          </a:bodyPr>
          <a:lstStyle/>
          <a:p>
            <a:r>
              <a:rPr lang="en-US" sz="1600" dirty="0"/>
              <a:t>Python programming language has four collection datatypes- list, tuple, sets and dictionary. But python also comes with a built-in module known as collections which has specialized data structures which basically covers for the shortcomings of the four data types and reduces our number of lines of extra code.</a:t>
            </a:r>
          </a:p>
          <a:p>
            <a:r>
              <a:rPr lang="en-US" altLang="en-US" sz="1600" dirty="0">
                <a:ln>
                  <a:noFill/>
                </a:ln>
                <a:solidFill>
                  <a:srgbClr val="FFFFFF"/>
                </a:solidFill>
                <a:effectLst/>
              </a:rPr>
              <a:t>T</a:t>
            </a:r>
            <a:r>
              <a:rPr kumimoji="0" lang="en-US" altLang="en-US" sz="1600" b="0" i="0" u="none" strike="noStrike" cap="none" normalizeH="0" baseline="0" dirty="0">
                <a:ln>
                  <a:noFill/>
                </a:ln>
                <a:solidFill>
                  <a:srgbClr val="FFFFFF"/>
                </a:solidFill>
                <a:effectLst/>
              </a:rPr>
              <a:t>he different containers provided by the collections module are: </a:t>
            </a:r>
          </a:p>
          <a:p>
            <a:pPr lvl="1"/>
            <a:r>
              <a:rPr lang="en-US" altLang="en-US" sz="1400" dirty="0">
                <a:ln>
                  <a:noFill/>
                </a:ln>
                <a:solidFill>
                  <a:srgbClr val="FFFFFF"/>
                </a:solidFill>
                <a:effectLst/>
              </a:rPr>
              <a:t>Counters</a:t>
            </a:r>
            <a:endParaRPr lang="en-US" altLang="en-US" sz="1600" dirty="0">
              <a:ln>
                <a:noFill/>
              </a:ln>
              <a:solidFill>
                <a:srgbClr val="FFFFFF"/>
              </a:solidFill>
              <a:effectLst/>
            </a:endParaRPr>
          </a:p>
          <a:p>
            <a:pPr lvl="1"/>
            <a:r>
              <a:rPr kumimoji="0" lang="en-US" altLang="en-US" sz="1400" b="0" i="0" u="none" strike="noStrike" cap="none" normalizeH="0" baseline="0" dirty="0">
                <a:ln>
                  <a:noFill/>
                </a:ln>
                <a:solidFill>
                  <a:srgbClr val="FFFFFF"/>
                </a:solidFill>
                <a:effectLst/>
              </a:rPr>
              <a:t>OrderedDict</a:t>
            </a:r>
          </a:p>
          <a:p>
            <a:pPr lvl="1"/>
            <a:r>
              <a:rPr lang="en-US" altLang="en-US" sz="1400" dirty="0">
                <a:ln>
                  <a:noFill/>
                </a:ln>
                <a:solidFill>
                  <a:srgbClr val="FFFFFF"/>
                </a:solidFill>
                <a:effectLst/>
              </a:rPr>
              <a:t>DefaultDict</a:t>
            </a:r>
          </a:p>
          <a:p>
            <a:pPr lvl="1"/>
            <a:r>
              <a:rPr kumimoji="0" lang="en-US" altLang="en-US" sz="1400" b="0" i="0" u="none" strike="noStrike" cap="none" normalizeH="0" baseline="0" dirty="0">
                <a:ln>
                  <a:noFill/>
                </a:ln>
                <a:solidFill>
                  <a:srgbClr val="FFFFFF"/>
                </a:solidFill>
                <a:effectLst/>
              </a:rPr>
              <a:t>NamedTuple</a:t>
            </a:r>
          </a:p>
          <a:p>
            <a:pPr lvl="1"/>
            <a:r>
              <a:rPr lang="en-US" altLang="en-US" sz="1400" dirty="0">
                <a:ln>
                  <a:noFill/>
                </a:ln>
                <a:solidFill>
                  <a:srgbClr val="FFFFFF"/>
                </a:solidFill>
                <a:effectLst/>
              </a:rPr>
              <a:t>DeqQue</a:t>
            </a:r>
          </a:p>
        </p:txBody>
      </p:sp>
    </p:spTree>
    <p:extLst>
      <p:ext uri="{BB962C8B-B14F-4D97-AF65-F5344CB8AC3E}">
        <p14:creationId xmlns:p14="http://schemas.microsoft.com/office/powerpoint/2010/main" val="3730170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D8A09D-3AAA-645A-E7B5-D3AC25EF5035}"/>
              </a:ext>
            </a:extLst>
          </p:cNvPr>
          <p:cNvSpPr txBox="1">
            <a:spLocks/>
          </p:cNvSpPr>
          <p:nvPr/>
        </p:nvSpPr>
        <p:spPr>
          <a:xfrm>
            <a:off x="-1597138" y="768962"/>
            <a:ext cx="7009646" cy="733748"/>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a:t>Counter</a:t>
            </a:r>
            <a:endParaRPr lang="en-IN" sz="2800" dirty="0"/>
          </a:p>
        </p:txBody>
      </p:sp>
      <p:sp>
        <p:nvSpPr>
          <p:cNvPr id="5" name="Content Placeholder 2">
            <a:extLst>
              <a:ext uri="{FF2B5EF4-FFF2-40B4-BE49-F238E27FC236}">
                <a16:creationId xmlns:a16="http://schemas.microsoft.com/office/drawing/2014/main" id="{B4FFB161-2CA1-A3E6-3A27-03231FCE1085}"/>
              </a:ext>
            </a:extLst>
          </p:cNvPr>
          <p:cNvSpPr txBox="1">
            <a:spLocks/>
          </p:cNvSpPr>
          <p:nvPr/>
        </p:nvSpPr>
        <p:spPr>
          <a:xfrm>
            <a:off x="913795" y="1502710"/>
            <a:ext cx="8266064" cy="91775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1600" dirty="0"/>
              <a:t>A counter is a container that stores elements as dictionary keys, and their counts are stored as dictionary values.</a:t>
            </a:r>
            <a:endParaRPr lang="en-IN" sz="1600" dirty="0"/>
          </a:p>
        </p:txBody>
      </p:sp>
      <p:pic>
        <p:nvPicPr>
          <p:cNvPr id="3" name="Picture 2">
            <a:extLst>
              <a:ext uri="{FF2B5EF4-FFF2-40B4-BE49-F238E27FC236}">
                <a16:creationId xmlns:a16="http://schemas.microsoft.com/office/drawing/2014/main" id="{04743869-F635-82E2-196D-355DF682F52B}"/>
              </a:ext>
            </a:extLst>
          </p:cNvPr>
          <p:cNvPicPr>
            <a:picLocks noChangeAspect="1"/>
          </p:cNvPicPr>
          <p:nvPr/>
        </p:nvPicPr>
        <p:blipFill>
          <a:blip r:embed="rId2"/>
          <a:stretch>
            <a:fillRect/>
          </a:stretch>
        </p:blipFill>
        <p:spPr>
          <a:xfrm>
            <a:off x="1305991" y="2236458"/>
            <a:ext cx="5334437" cy="3617607"/>
          </a:xfrm>
          <a:prstGeom prst="rect">
            <a:avLst/>
          </a:prstGeom>
        </p:spPr>
      </p:pic>
    </p:spTree>
    <p:extLst>
      <p:ext uri="{BB962C8B-B14F-4D97-AF65-F5344CB8AC3E}">
        <p14:creationId xmlns:p14="http://schemas.microsoft.com/office/powerpoint/2010/main" val="147649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{F0C375EA-7FFF-4991-9CFF-F5DEA28665D6}tf11665031_win32</Template>
  <TotalTime>3592</TotalTime>
  <Words>968</Words>
  <Application>Microsoft Office PowerPoint</Application>
  <PresentationFormat>Widescreen</PresentationFormat>
  <Paragraphs>55</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 Nova</vt:lpstr>
      <vt:lpstr>Arial Nova Light</vt:lpstr>
      <vt:lpstr>Wingdings 2</vt:lpstr>
      <vt:lpstr>SlateVTI</vt:lpstr>
      <vt:lpstr>COLLECTION LIBRARY  AND  CONTEXT MANAGER</vt:lpstr>
      <vt:lpstr>Introduction</vt:lpstr>
      <vt:lpstr>PowerPoint Presentation</vt:lpstr>
      <vt:lpstr>PowerPoint Presentation</vt:lpstr>
      <vt:lpstr>Implementation of Context manager</vt:lpstr>
      <vt:lpstr>PowerPoint Presentation</vt:lpstr>
      <vt:lpstr>Merits of using Context manager</vt:lpstr>
      <vt:lpstr>Collection Library</vt:lpstr>
      <vt:lpstr>PowerPoint Presentation</vt:lpstr>
      <vt:lpstr>PowerPoint Presentation</vt:lpstr>
      <vt:lpstr>OrderedDict</vt:lpstr>
      <vt:lpstr>DefaultDict</vt:lpstr>
      <vt:lpstr>DeQue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COLLECTION LIBRARY  AND  CONTEXT MANAGER</dc:title>
  <dc:creator>Siddhartha</dc:creator>
  <cp:lastModifiedBy>Siddhartha</cp:lastModifiedBy>
  <cp:revision>8</cp:revision>
  <dcterms:created xsi:type="dcterms:W3CDTF">2022-06-05T18:02:15Z</dcterms:created>
  <dcterms:modified xsi:type="dcterms:W3CDTF">2022-06-09T18:33:50Z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